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9" r:id="rId6"/>
    <p:sldId id="265" r:id="rId7"/>
    <p:sldId id="261" r:id="rId8"/>
    <p:sldId id="262" r:id="rId9"/>
    <p:sldId id="263" r:id="rId10"/>
    <p:sldId id="264" r:id="rId11"/>
    <p:sldId id="270" r:id="rId12"/>
    <p:sldId id="271" r:id="rId13"/>
    <p:sldId id="272" r:id="rId14"/>
    <p:sldId id="273" r:id="rId15"/>
    <p:sldId id="276" r:id="rId16"/>
    <p:sldId id="274" r:id="rId17"/>
    <p:sldId id="268" r:id="rId18"/>
    <p:sldId id="266" r:id="rId19"/>
    <p:sldId id="258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48" autoAdjust="0"/>
  </p:normalViewPr>
  <p:slideViewPr>
    <p:cSldViewPr snapToGrid="0">
      <p:cViewPr varScale="1">
        <p:scale>
          <a:sx n="95" d="100"/>
          <a:sy n="95" d="100"/>
        </p:scale>
        <p:origin x="2064" y="108"/>
      </p:cViewPr>
      <p:guideLst/>
    </p:cSldViewPr>
  </p:slideViewPr>
  <p:notesTextViewPr>
    <p:cViewPr>
      <p:scale>
        <a:sx n="1" d="1"/>
        <a:sy n="1" d="1"/>
      </p:scale>
      <p:origin x="0" y="-2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everybody!</a:t>
            </a:r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is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Am241 or 2.45 MeV neutron from DD-generator.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right top picture a measurement circuit is shown.</a:t>
            </a:r>
          </a:p>
          <a:p>
            <a:r>
              <a:rPr lang="en-US" dirty="0" smtClean="0"/>
              <a:t>On the left picture you can see typical </a:t>
            </a:r>
            <a:r>
              <a:rPr lang="en-US" dirty="0" err="1" smtClean="0"/>
              <a:t>oscillogram</a:t>
            </a:r>
            <a:r>
              <a:rPr lang="en-US" dirty="0" smtClean="0"/>
              <a:t> with raw signal</a:t>
            </a:r>
            <a:r>
              <a:rPr lang="en-US" baseline="0" dirty="0" smtClean="0"/>
              <a:t> and integral spectra for neutrons.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right  bottom picture the</a:t>
            </a:r>
            <a:r>
              <a:rPr lang="en-US" baseline="0" dirty="0" smtClean="0"/>
              <a:t> integral spectra for gamma, neutrons and background are</a:t>
            </a:r>
            <a:r>
              <a:rPr lang="en-US" dirty="0" smtClean="0"/>
              <a:t> shown.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measure ionization yield one should first determine ne from the spectra.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this pulse integral should be normalized to that of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peak and that converted to primary ionization charge.</a:t>
            </a:r>
          </a:p>
          <a:p>
            <a:r>
              <a:rPr lang="en-US" baseline="0" dirty="0" smtClean="0"/>
              <a:t>After subtracting the background-run contribution, the amplitude distribution still contains the gamma-ray background, resulted from radiative capture in surrounding materials.</a:t>
            </a:r>
          </a:p>
          <a:p>
            <a:r>
              <a:rPr lang="en-US" dirty="0" smtClean="0"/>
              <a:t>Gamma rays produced in</a:t>
            </a:r>
            <a:r>
              <a:rPr lang="en-US" baseline="0" dirty="0" smtClean="0"/>
              <a:t> this reaction have energy above 600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so an energy spectrum  due to Compton scattering can be approximated by a linear decreasing function with energy (see top image on the left picture)</a:t>
            </a:r>
          </a:p>
          <a:p>
            <a:r>
              <a:rPr lang="en-US" baseline="0" dirty="0" smtClean="0"/>
              <a:t>On the left picture and bottom image you can see the desired ionization charge spectrum.</a:t>
            </a:r>
          </a:p>
          <a:p>
            <a:r>
              <a:rPr lang="en-US" baseline="0" dirty="0" smtClean="0"/>
              <a:t>The next step is to compare this experimental spectrum to the theoretical one. </a:t>
            </a:r>
          </a:p>
          <a:p>
            <a:r>
              <a:rPr lang="en-US" baseline="0" dirty="0" smtClean="0"/>
              <a:t>The theoretical spectrum was computed using differential cross-section of elastic and inelastic neutron scattering (Black curve on the right picture).</a:t>
            </a:r>
          </a:p>
          <a:p>
            <a:r>
              <a:rPr lang="en-US" baseline="0" dirty="0" smtClean="0"/>
              <a:t>And, finally, this spectrums was convolved with energy resolution function.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Ionization yield was calculated by dividing the end point of experimental spectrum to the theoretical one.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graph you can see ionization</a:t>
            </a:r>
            <a:r>
              <a:rPr lang="en-US" baseline="0" dirty="0" smtClean="0"/>
              <a:t> yield as a function of electric field for two data sets:</a:t>
            </a:r>
          </a:p>
          <a:p>
            <a:r>
              <a:rPr lang="en-US" baseline="0" dirty="0" smtClean="0"/>
              <a:t>Square for previous data obtained in 2014 and circles for current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Basically there are two theoretical models that can describe the recombination effect in liquid noble gases: that of Thomas-</a:t>
            </a:r>
            <a:r>
              <a:rPr lang="en-US" baseline="0" dirty="0" err="1" smtClean="0"/>
              <a:t>Imel</a:t>
            </a:r>
            <a:r>
              <a:rPr lang="en-US" baseline="0" dirty="0" smtClean="0"/>
              <a:t> and that of Jaffe.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Thomas-</a:t>
            </a:r>
            <a:r>
              <a:rPr lang="en-US" baseline="0" dirty="0" err="1" smtClean="0"/>
              <a:t>Imel</a:t>
            </a:r>
            <a:r>
              <a:rPr lang="en-US" baseline="0" dirty="0" smtClean="0"/>
              <a:t> model predict decreasing function of energy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 curve is a fit function of Jaffe model.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Large Underground Xenon (LUX) experiment is a dual-phase liquid xenon time projection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chamber (TPC) operating at the Sanford Underground Research Facility in Lead, South Dakota.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previous year they published results</a:t>
            </a:r>
            <a:r>
              <a:rPr lang="en-US" baseline="0" dirty="0" smtClean="0"/>
              <a:t> about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Low-energy nuclear recoil calibration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LXe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TPC, called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concept.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reconstructed coordinates for both interaction they found scattering angle theta which is associated with recoil energy according to the following formula.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method they measured ionization yield up to 0.7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nuclear recoil.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want to measure ionization yield in our experiment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using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concept too.</a:t>
            </a:r>
            <a:endParaRPr lang="en-US" dirty="0" smtClean="0"/>
          </a:p>
          <a:p>
            <a:r>
              <a:rPr lang="en-US" dirty="0" smtClean="0"/>
              <a:t>But there are some difficulties.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2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 the top image you can see time correlation of S1 signal with trigger, produced by double gamma radiation of sodium isotope.</a:t>
            </a:r>
          </a:p>
          <a:p>
            <a:r>
              <a:rPr lang="en-US" baseline="0" dirty="0" smtClean="0"/>
              <a:t>On the bottom image presented S1 S2 correlation.</a:t>
            </a:r>
          </a:p>
          <a:p>
            <a:r>
              <a:rPr lang="en-US" baseline="0" dirty="0" smtClean="0"/>
              <a:t>S1 signal is low because </a:t>
            </a:r>
            <a:r>
              <a:rPr lang="en-US" dirty="0" smtClean="0"/>
              <a:t>right now we do</a:t>
            </a:r>
            <a:r>
              <a:rPr lang="en-US" baseline="0" dirty="0" smtClean="0"/>
              <a:t> not have enough acceptance for the S1 signal and separation does not work correctly.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divided talk</a:t>
            </a:r>
            <a:r>
              <a:rPr lang="en-US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of all I’ll tell you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Our group and activity.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Concept of two-phase Cryogenic Avalanche Detector (CRAD)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results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Future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summarize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results.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1" baseline="0" dirty="0" smtClean="0">
                <a:solidFill>
                  <a:srgbClr val="000099"/>
                </a:solidFill>
              </a:rPr>
              <a:t> are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Development and energy calibration of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That means the development of nuclear recoil detectors capable to operate in single-electron and single-photon counting mode and their energy calibration at lower energies.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range: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point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call</a:t>
            </a:r>
            <a:r>
              <a:rPr lang="en-US" baseline="0" dirty="0" smtClean="0"/>
              <a:t> 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Experimental setup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Cryogenic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Avalanche Detector or CRAD in short form.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It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taken from a bottle with a specified purity of 99.998%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The detector was operated in two-phase mode in the equilibrium state, at a saturated vapor pressure of one absolute atmosphere and at temperature of 87.3 Kelvins.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each cryogenic measurement,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liquefied from the chamber back to a stainless steel bottle cooled with liquid nitrogen.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 (made from a THGEM plate), two field-shaping electrodes and a THGEM0, immersed in a 55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4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above the THGEM) acted as an electron emission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double-THGEM assembly, consisting of a THGEM1 and THGEM2, was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region, 18 mm thick,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voltage applied to the divider varied from 11 to 22 kV, producing an electric drift field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of 0.34 – 0.68 kV / cm, electric emission fields of 2.6 – 5.1 kV / cm and  an electric field in the EL gap of 4.0 – 8.0 kV / cm.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prevent discharges and field penetration from the high-voltage region of the EL gap, the PMTs were electrically insulated from the gap a grounded </a:t>
            </a:r>
            <a:r>
              <a:rPr lang="en-US" baseline="0" dirty="0" err="1" smtClean="0"/>
              <a:t>mech</a:t>
            </a:r>
            <a:r>
              <a:rPr lang="en-US" baseline="0" dirty="0" smtClean="0"/>
              <a:t> and an acrylic protective box of a rectangular shape.</a:t>
            </a:r>
            <a:endParaRPr lang="en-US" dirty="0" smtClean="0"/>
          </a:p>
          <a:p>
            <a:r>
              <a:rPr lang="en-US" dirty="0" smtClean="0"/>
              <a:t>To convert the VUV into the blue light,</a:t>
            </a:r>
            <a:r>
              <a:rPr lang="en-US" baseline="0" dirty="0" smtClean="0"/>
              <a:t> four wavelength shifter films based on TPB(</a:t>
            </a:r>
            <a:r>
              <a:rPr lang="en-US" baseline="0" dirty="0" err="1" smtClean="0"/>
              <a:t>tetraphenylbutadiene</a:t>
            </a:r>
            <a:r>
              <a:rPr lang="en-US" baseline="0" dirty="0" smtClean="0"/>
              <a:t>) were deposited on the inner box surface facing the EL gap, in front of each PMT.</a:t>
            </a:r>
          </a:p>
          <a:p>
            <a:endParaRPr lang="en-US" baseline="0" dirty="0" smtClean="0"/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r>
              <a:rPr lang="en-US" baseline="0" dirty="0" smtClean="0"/>
              <a:t>To measure ionization yield we have not used double-THGEM multiplier and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produce neutrons a specially designed neutron generator was used that continuously emitted</a:t>
            </a:r>
            <a:r>
              <a:rPr lang="en-US" baseline="0" dirty="0" smtClean="0"/>
              <a:t> monenergistic not collimated neutrons with a kinetic energy of 2.45 MeV obtained in the DD fusion reaction.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baseline="0" dirty="0" smtClean="0"/>
              <a:t>The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1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1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fluorine four at eight atmospheres)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14.02.2017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C00000"/>
                </a:solidFill>
              </a:rPr>
              <a:t>Measurement of ionization yields of nuclear recoils in liquid argon using two-phase detector</a:t>
            </a:r>
            <a:endParaRPr lang="en-US" altLang="he-IL" sz="24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70C0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70C0"/>
                </a:solidFill>
              </a:rPr>
              <a:t>)</a:t>
            </a:r>
            <a:endParaRPr lang="ru-RU" sz="2400" b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70C0"/>
                </a:solidFill>
              </a:rPr>
              <a:t>February – March 201</a:t>
            </a:r>
            <a:r>
              <a:rPr lang="ru-RU" altLang="ru-RU" sz="2400" b="1" dirty="0" smtClean="0">
                <a:solidFill>
                  <a:srgbClr val="0070C0"/>
                </a:solidFill>
              </a:rPr>
              <a:t>7</a:t>
            </a:r>
            <a:endParaRPr lang="en-US" altLang="ru-RU" sz="2400" b="1" dirty="0" smtClean="0">
              <a:solidFill>
                <a:srgbClr val="0070C0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</a:rPr>
              <a:t>Bondar</a:t>
            </a:r>
            <a:r>
              <a:rPr lang="en-US" sz="2000" b="1" dirty="0" smtClean="0">
                <a:solidFill>
                  <a:srgbClr val="0070C0"/>
                </a:solidFill>
              </a:rPr>
              <a:t>, </a:t>
            </a:r>
            <a:r>
              <a:rPr lang="en-US" altLang="he-IL" sz="2000" b="1" dirty="0" smtClean="0">
                <a:solidFill>
                  <a:srgbClr val="0070C0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70C0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70C0"/>
                </a:solidFill>
              </a:rPr>
              <a:t>,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A. </a:t>
            </a:r>
            <a:r>
              <a:rPr lang="en-US" sz="2000" b="1" dirty="0" err="1" smtClean="0">
                <a:solidFill>
                  <a:srgbClr val="0070C0"/>
                </a:solidFill>
              </a:rPr>
              <a:t>Dolgov</a:t>
            </a:r>
            <a:r>
              <a:rPr lang="en-US" sz="2000" b="1" dirty="0" smtClean="0">
                <a:solidFill>
                  <a:srgbClr val="0070C0"/>
                </a:solidFill>
              </a:rPr>
              <a:t>, E. </a:t>
            </a:r>
            <a:r>
              <a:rPr lang="en-US" sz="2000" b="1" dirty="0" err="1" smtClean="0">
                <a:solidFill>
                  <a:srgbClr val="0070C0"/>
                </a:solidFill>
              </a:rPr>
              <a:t>Grishnyaev</a:t>
            </a:r>
            <a:r>
              <a:rPr lang="en-US" sz="2000" b="1" dirty="0" smtClean="0">
                <a:solidFill>
                  <a:srgbClr val="0070C0"/>
                </a:solidFill>
              </a:rPr>
              <a:t>, V. </a:t>
            </a:r>
            <a:r>
              <a:rPr lang="en-US" sz="2000" b="1" dirty="0" err="1" smtClean="0">
                <a:solidFill>
                  <a:srgbClr val="0070C0"/>
                </a:solidFill>
              </a:rPr>
              <a:t>Nosov</a:t>
            </a:r>
            <a:r>
              <a:rPr lang="en-US" sz="2000" b="1" dirty="0" smtClean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smtClean="0">
                <a:solidFill>
                  <a:srgbClr val="0070C0"/>
                </a:solidFill>
              </a:rPr>
              <a:t>V. </a:t>
            </a:r>
            <a:r>
              <a:rPr lang="en-US" sz="2000" b="1" dirty="0" err="1" smtClean="0">
                <a:solidFill>
                  <a:srgbClr val="0070C0"/>
                </a:solidFill>
              </a:rPr>
              <a:t>Oleinikov</a:t>
            </a:r>
            <a:r>
              <a:rPr lang="en-US" altLang="he-IL" sz="2000" b="1" dirty="0" smtClean="0">
                <a:solidFill>
                  <a:srgbClr val="0070C0"/>
                </a:solidFill>
              </a:rPr>
              <a:t> (speaker)</a:t>
            </a:r>
            <a:r>
              <a:rPr lang="en-US" sz="2000" b="1" dirty="0" smtClean="0">
                <a:solidFill>
                  <a:srgbClr val="0070C0"/>
                </a:solidFill>
              </a:rPr>
              <a:t>, S. </a:t>
            </a:r>
            <a:r>
              <a:rPr lang="en-US" sz="2000" b="1" dirty="0" err="1">
                <a:solidFill>
                  <a:srgbClr val="0070C0"/>
                </a:solidFill>
              </a:rPr>
              <a:t>Polosatkin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smtClean="0">
                <a:solidFill>
                  <a:srgbClr val="0070C0"/>
                </a:solidFill>
              </a:rPr>
              <a:t>, L. </a:t>
            </a:r>
            <a:r>
              <a:rPr lang="en-US" sz="2000" b="1" dirty="0" err="1" smtClean="0">
                <a:solidFill>
                  <a:srgbClr val="0070C0"/>
                </a:solidFill>
              </a:rPr>
              <a:t>Shekhtman</a:t>
            </a:r>
            <a:r>
              <a:rPr lang="en-US" sz="2000" b="1" dirty="0" smtClean="0">
                <a:solidFill>
                  <a:srgbClr val="0070C0"/>
                </a:solidFill>
              </a:rPr>
              <a:t>, E. </a:t>
            </a:r>
            <a:r>
              <a:rPr lang="en-US" sz="2000" b="1" dirty="0" err="1" smtClean="0">
                <a:solidFill>
                  <a:srgbClr val="0070C0"/>
                </a:solidFill>
              </a:rPr>
              <a:t>Shemyakina</a:t>
            </a:r>
            <a:r>
              <a:rPr lang="en-US" sz="2000" b="1" dirty="0" smtClean="0">
                <a:solidFill>
                  <a:srgbClr val="0070C0"/>
                </a:solidFill>
              </a:rPr>
              <a:t>, A. </a:t>
            </a:r>
            <a:r>
              <a:rPr lang="en-US" sz="2000" b="1" dirty="0" err="1">
                <a:solidFill>
                  <a:srgbClr val="0070C0"/>
                </a:solidFill>
              </a:rPr>
              <a:t>Sokolov</a:t>
            </a:r>
            <a:endParaRPr lang="en-US" altLang="he-IL" sz="2000" b="1" baseline="30000" dirty="0">
              <a:solidFill>
                <a:srgbClr val="0070C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747555" y="1047964"/>
            <a:ext cx="780836" cy="431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PMT1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 and a measurement circuit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55" y="3302114"/>
            <a:ext cx="4196147" cy="33773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6" b="-19516"/>
          <a:stretch/>
        </p:blipFill>
        <p:spPr>
          <a:xfrm>
            <a:off x="213831" y="947812"/>
            <a:ext cx="4286250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747555" y="1614456"/>
            <a:ext cx="780836" cy="431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PMT2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47555" y="2200724"/>
            <a:ext cx="780836" cy="431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PMT3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47555" y="2786993"/>
            <a:ext cx="780836" cy="431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PMT4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единительная линия 10"/>
          <p:cNvCxnSpPr>
            <a:stCxn id="6" idx="3"/>
          </p:cNvCxnSpPr>
          <p:nvPr/>
        </p:nvCxnSpPr>
        <p:spPr>
          <a:xfrm>
            <a:off x="5528391" y="1263721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528391" y="1818226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528391" y="2416481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528391" y="3021586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7149927" y="2245953"/>
            <a:ext cx="802271" cy="102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Amp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CAEN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A1422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969287" y="1070353"/>
            <a:ext cx="727681" cy="21481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Amp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CAEN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N979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145234" y="1070353"/>
            <a:ext cx="806964" cy="102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∑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CAEN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6735162" y="1263721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735162" y="1458929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735162" y="1614456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735162" y="1816513"/>
            <a:ext cx="410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41" idx="2"/>
            <a:endCxn id="19" idx="0"/>
          </p:cNvCxnSpPr>
          <p:nvPr/>
        </p:nvCxnSpPr>
        <p:spPr>
          <a:xfrm>
            <a:off x="7548716" y="2090427"/>
            <a:ext cx="2347" cy="155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8135400" y="2263440"/>
            <a:ext cx="895584" cy="992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LeCroy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8501913" y="2090427"/>
            <a:ext cx="2347" cy="155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8135400" y="1070353"/>
            <a:ext cx="895584" cy="102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PC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8" name="Прямая соединительная линия 67"/>
          <p:cNvCxnSpPr>
            <a:stCxn id="19" idx="3"/>
            <a:endCxn id="50" idx="1"/>
          </p:cNvCxnSpPr>
          <p:nvPr/>
        </p:nvCxnSpPr>
        <p:spPr>
          <a:xfrm>
            <a:off x="7952198" y="2755990"/>
            <a:ext cx="183202" cy="3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1213739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34" y="1289562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193899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well described by Jaffe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model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2" y="4831025"/>
            <a:ext cx="1255951" cy="182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2" y="5212862"/>
            <a:ext cx="1664526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energy calibration at low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energies: LUX results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8" y="1325366"/>
            <a:ext cx="3917791" cy="5176195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181588" y="925256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0" y="2674571"/>
            <a:ext cx="4219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20"/>
            <a:ext cx="4910213" cy="2754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582" y="3928845"/>
            <a:ext cx="4587333" cy="26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132343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Ionization 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have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been measured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at higher energies using neutron scattering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</a:t>
            </a: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-26988" y="762000"/>
            <a:ext cx="5275263" cy="4076700"/>
            <a:chOff x="881018" y="1435395"/>
            <a:chExt cx="5274418" cy="4075962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197722" y="4064388"/>
              <a:ext cx="700721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561912" y="3567022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3882500" y="2005205"/>
              <a:ext cx="1379317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GAPD matrix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092017" y="1435395"/>
              <a:ext cx="960284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energy calibration at low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energies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389563"/>
            <a:ext cx="5032375" cy="120015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CRAD, of 1 mm, one can reach 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77053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 eaLnBrk="1" hangingPunct="1">
              <a:buAutoNum type="arabicPeriod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and activity</a:t>
            </a:r>
          </a:p>
          <a:p>
            <a:pPr marL="457200" indent="-457200" eaLnBrk="1" hangingPunct="1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/>
            <a:r>
              <a:rPr lang="en-US" altLang="ru-RU" sz="2400" b="1" dirty="0" smtClean="0">
                <a:solidFill>
                  <a:srgbClr val="000099"/>
                </a:solidFill>
              </a:rPr>
              <a:t>2. </a:t>
            </a:r>
            <a:r>
              <a:rPr lang="en-US" altLang="ru-RU" sz="2400" b="1" dirty="0">
                <a:solidFill>
                  <a:srgbClr val="000099"/>
                </a:solidFill>
              </a:rPr>
              <a:t>Concept of two-phase Cryogenic Avalanche Detector (CRAD)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eaLnBrk="1" hangingPunct="1"/>
            <a:endParaRPr lang="ru-RU" altLang="ru-RU" sz="2400" b="1" dirty="0">
              <a:solidFill>
                <a:srgbClr val="000099"/>
              </a:solidFill>
            </a:endParaRPr>
          </a:p>
          <a:p>
            <a:pPr eaLnBrk="1" hangingPunct="1"/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Recent results obtained using two-phase CRADs: </a:t>
            </a:r>
          </a:p>
          <a:p>
            <a:pPr eaLnBrk="1" hangingPunct="1"/>
            <a:r>
              <a:rPr lang="en-US" altLang="ru-RU" sz="2400" b="1" dirty="0">
                <a:solidFill>
                  <a:srgbClr val="000099"/>
                </a:solidFill>
              </a:rPr>
              <a:t>- Ionization yields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</a:t>
            </a: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S1 / S2 separation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0.7 – 74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Our global objective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1403033"/>
            <a:ext cx="9144000" cy="304641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ru-RU" sz="2400" b="1" dirty="0">
                <a:solidFill>
                  <a:srgbClr val="000099"/>
                </a:solidFill>
              </a:rPr>
              <a:t>Development and energy calibration of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ru-RU" sz="2400" b="1" dirty="0">
                <a:solidFill>
                  <a:srgbClr val="000099"/>
                </a:solidFill>
              </a:rPr>
              <a:t>That means the development of nuclear recoil detectors capable to operate in single-electron and single-photon counting mode and their energy calibration at lower energies.</a:t>
            </a: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setup of two-phase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CRAD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881063"/>
            <a:ext cx="6569075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Neutron generator</a:t>
            </a:r>
            <a:r>
              <a:rPr lang="en-US" altLang="ru-RU" sz="2400" b="1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788" y="1630363"/>
            <a:ext cx="5129212" cy="100806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494088"/>
            <a:ext cx="6556375" cy="192405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38.3391"/>
  <p:tag name="LATEXADDIN" val="\documentclass{article}&#10;\usepackage{amsmath}&#10;\pagestyle{empty}&#10;\begin{document}&#10;&#10;&#10;$Q_{y} = \frac{A}{1 + B / \varepsilon}$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16279</TotalTime>
  <Words>2512</Words>
  <Application>Microsoft Office PowerPoint</Application>
  <PresentationFormat>Экран (4:3)</PresentationFormat>
  <Paragraphs>231</Paragraphs>
  <Slides>20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436</cp:revision>
  <dcterms:created xsi:type="dcterms:W3CDTF">2017-01-31T10:55:29Z</dcterms:created>
  <dcterms:modified xsi:type="dcterms:W3CDTF">2017-02-15T06:15:36Z</dcterms:modified>
</cp:coreProperties>
</file>